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00" d="100"/>
          <a:sy n="100" d="100"/>
        </p:scale>
        <p:origin x="-3438" y="6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616A4853-8C6C-4A2A-ABE0-EA624C9100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89B35B5B-6C74-4888-AFAE-AF29C89836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ABA3D498-40CD-4A9C-9DFE-D46B544721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0.28000000000000003</c:v>
                </c:pt>
                <c:pt idx="1">
                  <c:v>0.36</c:v>
                </c:pt>
                <c:pt idx="2">
                  <c:v>0.3</c:v>
                </c:pt>
                <c:pt idx="3">
                  <c:v>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28%</c:v>
                  </c:pt>
                  <c:pt idx="1">
                    <c:v>36%</c:v>
                  </c:pt>
                  <c:pt idx="2">
                    <c:v>30%</c:v>
                  </c:pt>
                  <c:pt idx="3">
                    <c:v>6%</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r>
                      <a:rPr lang="en-US" dirty="0"/>
                      <a:t>-</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ext>
                <c:ext xmlns:c16="http://schemas.microsoft.com/office/drawing/2014/chart" uri="{C3380CC4-5D6E-409C-BE32-E72D297353CC}">
                  <c16:uniqueId val="{00000004-AE26-433D-82F1-4674F4195729}"/>
                </c:ext>
              </c:extLst>
            </c:dLbl>
            <c:dLbl>
              <c:idx val="1"/>
              <c:tx>
                <c:rich>
                  <a:bodyPr/>
                  <a:lstStyle/>
                  <a:p>
                    <a:fld id="{22E609AD-4571-4711-882F-ABEA1F5775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AF050B7F-B3D0-41C4-B9FF-CDD32D2590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44F0EDB7-D7A3-4392-A55C-91B7D9626F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0.16</c:v>
                </c:pt>
                <c:pt idx="2">
                  <c:v>0.54</c:v>
                </c:pt>
                <c:pt idx="3">
                  <c:v>0.28000000000000003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0%</c:v>
                  </c:pt>
                  <c:pt idx="1">
                    <c:v>16%</c:v>
                  </c:pt>
                  <c:pt idx="2">
                    <c:v>54%</c:v>
                  </c:pt>
                  <c:pt idx="3">
                    <c:v>28%</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0.81</c:v>
                </c:pt>
                <c:pt idx="1">
                  <c:v>0.78</c:v>
                </c:pt>
                <c:pt idx="2">
                  <c:v>0.87</c:v>
                </c:pt>
                <c:pt idx="3">
                  <c:v>0.81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355F2C71-8195-4E7E-96C2-FC455A2AE39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52541A1A-9E98-4E3B-A371-6A663AAF967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5BCA7CCC-2D3F-4B77-8BAC-7CE77AD846A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0.19</c:v>
                </c:pt>
                <c:pt idx="1">
                  <c:v>0.22</c:v>
                </c:pt>
                <c:pt idx="2">
                  <c:v>0.13</c:v>
                </c:pt>
                <c:pt idx="3">
                  <c:v>0.19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81%</c:v>
                  </c:pt>
                  <c:pt idx="1">
                    <c:v>78%</c:v>
                  </c:pt>
                  <c:pt idx="2">
                    <c:v>87%</c:v>
                  </c:pt>
                  <c:pt idx="3">
                    <c:v>81%</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0.81</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798EF42B-B677-42DE-9EA4-74E2D4E3DA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7A04B9FC-2957-4069-84EC-A08829F51BD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9E79C85A-8F3C-4C4E-804F-A18A8457C76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8FAA8E20-AD50-475A-A841-01FCC8A53B0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0.19</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81%</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c:v>
                </c:pt>
                <c:pt idx="1">
                  <c:v>0.83</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B5D4FA89-7365-4EB6-B92C-26EC4E1A40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2EF9DA5E-AF35-446C-8B1D-F17ADDAA040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B09E24ED-4F45-4F7A-BFF6-A242B0ED2A9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A93E79CC-07FA-4BE3-A529-E805E29392B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c:v>
                </c:pt>
                <c:pt idx="1">
                  <c:v>0.17</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80%</c:v>
                  </c:pt>
                  <c:pt idx="1">
                    <c:v>83%</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05D5C418-EF41-40EA-B3BB-3FCF0B11D1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A31CAE4C-38C0-4290-9556-2927DEEFE3A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81%</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0.88</c:v>
                </c:pt>
                <c:pt idx="1">
                  <c:v>0.85</c:v>
                </c:pt>
                <c:pt idx="2">
                  <c:v>0.84</c:v>
                </c:pt>
                <c:pt idx="3">
                  <c:v>0.84</c:v>
                </c:pt>
                <c:pt idx="4">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69C2BB47-6644-46F8-8321-746AE7E0B53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13F264BE-E595-44B9-BC91-D96A0CB0ACD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A02C2048-1A65-4431-B266-B79B8ADC133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003B81AD-B498-4361-BE6A-6DD8F0163E4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0.12</c:v>
                </c:pt>
                <c:pt idx="1">
                  <c:v>0.15</c:v>
                </c:pt>
                <c:pt idx="2">
                  <c:v>0.16</c:v>
                </c:pt>
                <c:pt idx="3">
                  <c:v>0.16</c:v>
                </c:pt>
                <c:pt idx="4">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85%</c:v>
                  </c:pt>
                  <c:pt idx="2">
                    <c:v>84%</c:v>
                  </c:pt>
                  <c:pt idx="3">
                    <c:v>84%</c:v>
                  </c:pt>
                  <c:pt idx="4">
                    <c:v>87%</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0.74</c:v>
                </c:pt>
                <c:pt idx="2">
                  <c:v>0.88</c:v>
                </c:pt>
                <c:pt idx="3">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C91A7F51-B5E7-4AA7-BDCD-F728B9A284C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625F23D2-DA81-4C50-A366-2A02E78D81C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98FEED45-48DE-4DDF-B19E-4476E0A910D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0.26</c:v>
                </c:pt>
                <c:pt idx="2">
                  <c:v>0.12</c:v>
                </c:pt>
                <c:pt idx="3">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74%</c:v>
                  </c:pt>
                  <c:pt idx="2">
                    <c:v>88%</c:v>
                  </c:pt>
                  <c:pt idx="3">
                    <c:v>90%</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0.85</c:v>
                </c:pt>
                <c:pt idx="3">
                  <c:v>1</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94A596BB-F0F3-4F4D-9B7C-53798D4D1B9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0FF2DBBD-5A94-4E01-B066-8099207C3A5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ED59DF59-8C86-4BF5-84BB-5D2401340DE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14DA20CC-D62F-4C11-BFFC-BCEDF1F4C0F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0.14000000000000001</c:v>
                </c:pt>
                <c:pt idx="1">
                  <c:v>0</c:v>
                </c:pt>
                <c:pt idx="2">
                  <c:v>0.15</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c:v>
                  </c:pt>
                  <c:pt idx="2">
                    <c:v>85%</c:v>
                  </c:pt>
                  <c:pt idx="3">
                    <c:v>100%</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9742B6A2-AE49-4909-96E7-301530F26E3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1F0B9819-8CB6-472C-B68A-9FEE7CB1D78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65D4CED5-24F8-43D3-A2C1-BE92CF0AC0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2A1D24FE-4136-4F07-918F-B0F3CE3D2E6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88%</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4D6B3A44-67B8-4FBF-9B3A-9901C71C6CD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84E2F408-9BEC-4B1E-AC82-D00F5A281E2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90</c:v>
                </c:pt>
                <c:pt idx="2">
                  <c:v>2</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92</c:v>
                </c:pt>
                <c:pt idx="1">
                  <c:v>6</c:v>
                </c:pt>
                <c:pt idx="2">
                  <c:v>2</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8049B63B-C89E-490C-928B-0B64DE1D27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815C5AF4-B34C-4378-BF9B-9BB9E7AF78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2A392E32-C31C-47D6-A7FC-9AF46DC5EF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73515804-4A6E-4F11-8019-71C5E18751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A2FB4992-FAC6-47C3-B9A4-5038C6F776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55</c:v>
                </c:pt>
                <c:pt idx="1">
                  <c:v>6</c:v>
                </c:pt>
                <c:pt idx="2">
                  <c:v>1</c:v>
                </c:pt>
                <c:pt idx="3">
                  <c:v>1</c:v>
                </c:pt>
                <c:pt idx="4">
                  <c:v>1</c:v>
                </c:pt>
                <c:pt idx="5">
                  <c:v>3</c:v>
                </c:pt>
                <c:pt idx="6">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55%</c:v>
                  </c:pt>
                  <c:pt idx="1">
                    <c:v>6%</c:v>
                  </c:pt>
                  <c:pt idx="2">
                    <c:v>1%q</c:v>
                  </c:pt>
                  <c:pt idx="3">
                    <c:v>1%</c:v>
                  </c:pt>
                  <c:pt idx="4">
                    <c:v>1%</c:v>
                  </c:pt>
                  <c:pt idx="5">
                    <c:v>3%</c:v>
                  </c:pt>
                  <c:pt idx="6">
                    <c:v>37%</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35C37AB9-21CD-4C9E-B1A7-1C5EB1CCFF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4113E801-EB47-4E61-88C1-779856FFA5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B11241E1-0775-431D-8B8C-73CB4433A8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r>
                      <a:rPr lang="en-GB"/>
                      <a:t>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05C-4A2F-9A88-03A72AE7F3F6}"/>
                </c:ext>
              </c:extLst>
            </c:dLbl>
            <c:dLbl>
              <c:idx val="5"/>
              <c:tx>
                <c:rich>
                  <a:bodyPr/>
                  <a:lstStyle/>
                  <a:p>
                    <a:fld id="{2AFA4E7A-E09F-4652-B036-FD477C6C60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839EA8B8-79FC-42B2-9BEF-6869F69EEC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57</c:v>
                </c:pt>
                <c:pt idx="1">
                  <c:v>7</c:v>
                </c:pt>
                <c:pt idx="2">
                  <c:v>2</c:v>
                </c:pt>
                <c:pt idx="3">
                  <c:v>5</c:v>
                </c:pt>
                <c:pt idx="4">
                  <c:v>9</c:v>
                </c:pt>
                <c:pt idx="5">
                  <c:v>7</c:v>
                </c:pt>
                <c:pt idx="6">
                  <c:v>28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57%</c:v>
                  </c:pt>
                  <c:pt idx="1">
                    <c:v>7%</c:v>
                  </c:pt>
                  <c:pt idx="2">
                    <c:v>2%</c:v>
                  </c:pt>
                  <c:pt idx="3">
                    <c:v>5%</c:v>
                  </c:pt>
                  <c:pt idx="4">
                    <c:v>9%q</c:v>
                  </c:pt>
                  <c:pt idx="5">
                    <c:v>7%</c:v>
                  </c:pt>
                  <c:pt idx="6">
                    <c:v>28%</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12F921C1-4123-4275-A9A8-571ECAF8C4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E49A62FF-9EF3-4366-B5AB-01B6D83F8F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0C4CE943-DB2A-43A2-BA0B-47FFA7A5C0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ECBA4663-CE33-4BC5-991E-28EE722A19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E510C72D-8EF0-413D-B16A-D25A653218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13%</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A5CF-40B3-8374-492CB86772A0}"/>
                </c:ext>
              </c:extLst>
            </c:dLbl>
            <c:dLbl>
              <c:idx val="1"/>
              <c:tx>
                <c:rich>
                  <a:bodyPr/>
                  <a:lstStyle/>
                  <a:p>
                    <a:r>
                      <a:rPr lang="en-GB"/>
                      <a:t>87%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13</c:v>
                </c:pt>
                <c:pt idx="1">
                  <c:v>87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13%q</c:v>
                  </c:pt>
                  <c:pt idx="1">
                    <c:v>87%p</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DF40EACA-05BA-4E0A-8557-55761AD624E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07DD83AF-D960-488F-9F26-BE4A5648A5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E7F49F76-12F8-49DE-A870-A833DF4605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7F242F75-1B6E-46CA-8AA0-825C8F3D1F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0.57999999999999996</c:v>
                </c:pt>
                <c:pt idx="1">
                  <c:v>0.42</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58%</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870312DD-8865-4C72-8473-1E8A146C83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06F0D68C-E35A-480D-9D81-EBD11F8183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26933794-AECB-475E-9E4E-9174294877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00CD8C00-256F-4B2F-B601-ADCE3D82F2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0.55000000000000004</c:v>
                </c:pt>
                <c:pt idx="1">
                  <c:v>0.43</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55%</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5920A902-C4E0-4EDB-AB4D-FC4B00DA68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2E18E9AB-5C8C-4633-AFEA-F8D041794D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19</c:v>
                </c:pt>
                <c:pt idx="1">
                  <c:v>81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19%</c:v>
                  </c:pt>
                  <c:pt idx="1">
                    <c:v>81%</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43BFDA6F-63A0-406B-91A5-8AD9C81F38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4174B5A2-9ECF-41A4-B32A-2DCA4BC3BD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26B1F50D-4621-4F47-A36F-7FF00134DD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3%</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3%q</c:v>
                  </c:pt>
                  <c:pt idx="1">
                    <c:v>97%p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D5ACD359-C7D6-42D1-8AE9-BDE2748A8E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28AE7687-9A93-45B2-9925-8EDB33E249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fld id="{E28DD5CA-0420-427F-B4DD-0FEE52C986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896C3F11-2FFA-4E7C-AA3C-3D1DC7D271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8731750F-DAA8-41F7-9B13-55A57C781D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06EEFC7D-5F4E-407B-8316-4004C3C0A4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92</c:v>
                </c:pt>
                <c:pt idx="2">
                  <c:v>85</c:v>
                </c:pt>
                <c:pt idx="3">
                  <c:v>69</c:v>
                </c:pt>
                <c:pt idx="4">
                  <c:v>94</c:v>
                </c:pt>
                <c:pt idx="5">
                  <c:v>34</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80%</c:v>
                  </c:pt>
                  <c:pt idx="1">
                    <c:v>92%</c:v>
                  </c:pt>
                  <c:pt idx="2">
                    <c:v>85%p</c:v>
                  </c:pt>
                  <c:pt idx="3">
                    <c:v>69%</c:v>
                  </c:pt>
                  <c:pt idx="4">
                    <c:v>94%</c:v>
                  </c:pt>
                  <c:pt idx="5">
                    <c:v>34%</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57CD81E2-DA17-449F-89E0-F7702E5F86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7004B396-A64F-418A-BA1B-A1A35743F5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8F338095-8F25-4A79-90C3-7A2A7D0564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61%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E848EF10-FC52-4B04-8EE8-47415B5649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DDA4AD35-56E0-407F-B122-CFB3252575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4D71F021-51F8-4EEF-BC97-FAEDF63B3D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89</c:v>
                </c:pt>
                <c:pt idx="2">
                  <c:v>75</c:v>
                </c:pt>
                <c:pt idx="3">
                  <c:v>61</c:v>
                </c:pt>
                <c:pt idx="4">
                  <c:v>90</c:v>
                </c:pt>
                <c:pt idx="5">
                  <c:v>47</c:v>
                </c:pt>
                <c:pt idx="6">
                  <c:v>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82%</c:v>
                  </c:pt>
                  <c:pt idx="1">
                    <c:v>89%</c:v>
                  </c:pt>
                  <c:pt idx="2">
                    <c:v>75%</c:v>
                  </c:pt>
                  <c:pt idx="3">
                    <c:v>61%q</c:v>
                  </c:pt>
                  <c:pt idx="4">
                    <c:v>90%</c:v>
                  </c:pt>
                  <c:pt idx="5">
                    <c:v>47%</c:v>
                  </c:pt>
                  <c:pt idx="6">
                    <c:v>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54</c:v>
                </c:pt>
                <c:pt idx="1">
                  <c:v>30</c:v>
                </c:pt>
                <c:pt idx="2">
                  <c:v>12</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46</c:v>
                </c:pt>
                <c:pt idx="1">
                  <c:v>31</c:v>
                </c:pt>
                <c:pt idx="2">
                  <c:v>14</c:v>
                </c:pt>
                <c:pt idx="3">
                  <c:v>7</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A87D0467-6E5E-4E3C-B691-FB63F30C41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F1ADD14A-9C91-459E-A4B0-7EC194D466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241D44FD-9BC1-4822-BE9F-E5917FB472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D5CCD7D8-F096-4FA8-8424-1A4C6494DE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98%</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24</c:v>
                </c:pt>
                <c:pt idx="2">
                  <c:v>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10</c:v>
                </c:pt>
                <c:pt idx="1">
                  <c:v>45</c:v>
                </c:pt>
                <c:pt idx="2">
                  <c:v>45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16</c:v>
                </c:pt>
                <c:pt idx="2">
                  <c:v>31</c:v>
                </c:pt>
                <c:pt idx="3">
                  <c:v>19</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23</c:v>
                </c:pt>
                <c:pt idx="1">
                  <c:v>24</c:v>
                </c:pt>
                <c:pt idx="2">
                  <c:v>21</c:v>
                </c:pt>
                <c:pt idx="3">
                  <c:v>16</c:v>
                </c:pt>
                <c:pt idx="4">
                  <c:v>16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0.374</c:v>
                </c:pt>
                <c:pt idx="1">
                  <c:v>0.19900000000000001</c:v>
                </c:pt>
                <c:pt idx="2">
                  <c:v>0.17799999999999999</c:v>
                </c:pt>
                <c:pt idx="3">
                  <c:v>0.15</c:v>
                </c:pt>
                <c:pt idx="4">
                  <c:v>9.9000000000000005E-2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0.45200000000000001</c:v>
                </c:pt>
                <c:pt idx="1">
                  <c:v>0.183</c:v>
                </c:pt>
                <c:pt idx="2">
                  <c:v>0.16200000000000001</c:v>
                </c:pt>
                <c:pt idx="3">
                  <c:v>0.124</c:v>
                </c:pt>
                <c:pt idx="4">
                  <c:v>7.9000000000000001E-2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13</c:v>
                </c:pt>
                <c:pt idx="2">
                  <c:v>26</c:v>
                </c:pt>
                <c:pt idx="3">
                  <c:v>24</c:v>
                </c:pt>
                <c:pt idx="4">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17</c:v>
                </c:pt>
                <c:pt idx="2">
                  <c:v>20</c:v>
                </c:pt>
                <c:pt idx="3">
                  <c:v>21</c:v>
                </c:pt>
                <c:pt idx="4">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21</c:v>
                </c:pt>
                <c:pt idx="2">
                  <c:v>27</c:v>
                </c:pt>
                <c:pt idx="3">
                  <c:v>18</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33</c:v>
                </c:pt>
                <c:pt idx="1">
                  <c:v>28</c:v>
                </c:pt>
                <c:pt idx="2">
                  <c:v>20</c:v>
                </c:pt>
                <c:pt idx="3">
                  <c:v>10</c:v>
                </c:pt>
                <c:pt idx="4">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96CD9B6C-6CAC-4E5F-823E-5CA6906903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B40F199B-C7FC-4C2F-9BAF-82CBA3A75C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42DEC01B-757D-42E5-A0D0-0CDEBBD541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6AFBA61E-5FBB-42FF-AF0E-8ED06BD45A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0.92</c:v>
                </c:pt>
                <c:pt idx="1">
                  <c:v>0</c:v>
                </c:pt>
                <c:pt idx="2">
                  <c:v>0.04</c:v>
                </c:pt>
                <c:pt idx="3">
                  <c:v>0.03</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92%</c:v>
                  </c:pt>
                  <c:pt idx="1">
                    <c:v>-</c:v>
                  </c:pt>
                  <c:pt idx="2">
                    <c:v>4%</c:v>
                  </c:pt>
                  <c:pt idx="3">
                    <c:v>3%</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0158BF29-1531-4837-8EBC-B569B964DC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93AB38C8-048D-49BC-8E60-F03906B2110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88DC0C8D-3517-4A21-A05B-7B85300DA8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28228D9F-842B-4692-A9B2-1D4EAE4481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0.85</c:v>
                </c:pt>
                <c:pt idx="1">
                  <c:v>0</c:v>
                </c:pt>
                <c:pt idx="2">
                  <c:v>0.09</c:v>
                </c:pt>
                <c:pt idx="3">
                  <c:v>0.03</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85%</c:v>
                  </c:pt>
                  <c:pt idx="1">
                    <c:v>-</c:v>
                  </c:pt>
                  <c:pt idx="2">
                    <c:v>9%</c:v>
                  </c:pt>
                  <c:pt idx="3">
                    <c:v>3%</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11</c:v>
                </c:pt>
                <c:pt idx="2">
                  <c:v>30</c:v>
                </c:pt>
                <c:pt idx="3">
                  <c:v>20</c:v>
                </c:pt>
                <c:pt idx="4">
                  <c:v>29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17</c:v>
                </c:pt>
                <c:pt idx="2">
                  <c:v>24</c:v>
                </c:pt>
                <c:pt idx="3">
                  <c:v>18</c:v>
                </c:pt>
                <c:pt idx="4">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14</c:v>
                </c:pt>
                <c:pt idx="1">
                  <c:v>22</c:v>
                </c:pt>
                <c:pt idx="2">
                  <c:v>43</c:v>
                </c:pt>
                <c:pt idx="3">
                  <c:v>21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27</c:v>
                </c:pt>
                <c:pt idx="1">
                  <c:v>35</c:v>
                </c:pt>
                <c:pt idx="2">
                  <c:v>30</c:v>
                </c:pt>
                <c:pt idx="3">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48</c:v>
                </c:pt>
                <c:pt idx="1">
                  <c:v>34</c:v>
                </c:pt>
                <c:pt idx="2">
                  <c:v>12</c:v>
                </c:pt>
                <c:pt idx="3">
                  <c:v>3</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67</c:v>
                </c:pt>
                <c:pt idx="1">
                  <c:v>26</c:v>
                </c:pt>
                <c:pt idx="2">
                  <c:v>3</c:v>
                </c:pt>
                <c:pt idx="3">
                  <c:v>2</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50</c:v>
                </c:pt>
                <c:pt idx="2">
                  <c:v>10</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47</c:v>
                </c:pt>
                <c:pt idx="2">
                  <c:v>19</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C347E943-B617-4BD4-ACD9-D3597AC09A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57A30566-A948-4C38-9CAD-16F486622A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969561A1-A59A-48C1-9255-BA75FA9D66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44765FEB-70CE-4E29-8EC1-6147C67BAA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84%</c:v>
                  </c:pt>
                  <c:pt idx="1">
                    <c:v>16%</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BDD3B5BB-B03A-4A17-B008-C6D851B203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22842AC7-74E5-4307-A014-297B187C68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62</c:v>
                </c:pt>
                <c:pt idx="1">
                  <c:v>38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62%</c:v>
                  </c:pt>
                  <c:pt idx="1">
                    <c:v>38%</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0AD71213-EDC9-4DDF-A26A-A60B5B15CD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4AD41DED-17B0-4334-AB2D-4649A67D0C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71%</c:v>
                  </c:pt>
                  <c:pt idx="1">
                    <c:v>29%</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5A6A7286-9D85-4296-A2BC-3C6A95707C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9927B8D4-F79A-4FDF-B79A-9150666CEA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55F1DEFF-D78E-4676-B4AC-6A618E511C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C7CAA03A-0A17-449F-BE09-5EDE3FBBB0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39</c:v>
                </c:pt>
                <c:pt idx="1">
                  <c:v>61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39%</c:v>
                  </c:pt>
                  <c:pt idx="1">
                    <c:v>61%</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0FE73533-6136-495C-BC37-C2E3B4EAB3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9DC0A013-C3BC-434A-9FC6-9D6DD3999A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49%</c:v>
                  </c:pt>
                  <c:pt idx="1">
                    <c:v>51%</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E8B8687F-276B-4E5F-899A-2A231BCF04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1DFD0A3E-61C1-48A6-9B16-85E61C51CA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3EB7C282-63E7-4F26-B011-926B4ACD21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EA2AE979-1680-415A-87BE-9C9A2294E4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1B66E309-1394-490F-A5C7-ADD1804407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CF16EFEB-0BB0-440D-A7FA-87D690FEDF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0070EB37-04D4-486E-93D9-0CDD4145F0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C116892C-6D4B-4F5C-8F57-DCA1343FC5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63</c:v>
                </c:pt>
                <c:pt idx="1">
                  <c:v>37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63%</c:v>
                  </c:pt>
                  <c:pt idx="1">
                    <c:v>37%</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CB738CF2-5BA5-4576-A29F-698D6D9319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A7164FCF-E999-4287-9CAB-5442DC9793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46%</c:v>
                  </c:pt>
                  <c:pt idx="1">
                    <c:v>54%</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39D81CF4-FEDE-4799-A49E-46C91FC331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BB6B93E3-8033-4ADF-BE1E-03E3F4F7EA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2204183E-6F1F-4C98-8253-774BCB48AE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E530BBCA-DD62-4DF8-AC26-BD32C886A8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53</c:v>
                </c:pt>
                <c:pt idx="1">
                  <c:v>33</c:v>
                </c:pt>
                <c:pt idx="2">
                  <c:v>15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47</c:v>
                </c:pt>
                <c:pt idx="2">
                  <c:v>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51A25D22-73B6-4146-AEAE-9B5E37F816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F05635C3-1893-43FF-A106-1A294FDD9C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946F280E-6294-4C39-AF96-FEE596739E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E4D6C617-B166-451C-A990-10ED526AA4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BE9B283F-FCC4-4A11-948C-C6BDF7CB02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031077BC-AA29-40C8-96A5-21FC1F1A17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65</c:v>
                </c:pt>
                <c:pt idx="1">
                  <c:v>7</c:v>
                </c:pt>
                <c:pt idx="2">
                  <c:v>57</c:v>
                </c:pt>
                <c:pt idx="3">
                  <c:v>28</c:v>
                </c:pt>
                <c:pt idx="4">
                  <c:v>21</c:v>
                </c:pt>
                <c:pt idx="5">
                  <c:v>17</c:v>
                </c:pt>
                <c:pt idx="6">
                  <c:v>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65%</c:v>
                  </c:pt>
                  <c:pt idx="1">
                    <c:v>7%</c:v>
                  </c:pt>
                  <c:pt idx="2">
                    <c:v>57%</c:v>
                  </c:pt>
                  <c:pt idx="3">
                    <c:v>28%</c:v>
                  </c:pt>
                  <c:pt idx="4">
                    <c:v>21%</c:v>
                  </c:pt>
                  <c:pt idx="5">
                    <c:v>17%</c:v>
                  </c:pt>
                  <c:pt idx="6">
                    <c:v>8%</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493F37D2-099B-4303-8578-E986CC9356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D46809D7-8BD1-4436-98E7-D440C78721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EE2C2CFC-0F98-4002-A84F-611E3DFFD9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C4AB2D8A-E6A5-4445-912E-5162277CFE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8CC8CB6B-0AB9-40D3-A98A-D2ADF7C82F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1359C001-A176-4B79-9B8B-62AA8ADEC1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27</c:v>
                </c:pt>
                <c:pt idx="1">
                  <c:v>15</c:v>
                </c:pt>
                <c:pt idx="2">
                  <c:v>35</c:v>
                </c:pt>
                <c:pt idx="3">
                  <c:v>46</c:v>
                </c:pt>
                <c:pt idx="4">
                  <c:v>7</c:v>
                </c:pt>
                <c:pt idx="5">
                  <c:v>16</c:v>
                </c:pt>
                <c:pt idx="6">
                  <c:v>12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27%</c:v>
                  </c:pt>
                  <c:pt idx="1">
                    <c:v>15%</c:v>
                  </c:pt>
                  <c:pt idx="2">
                    <c:v>35%</c:v>
                  </c:pt>
                  <c:pt idx="3">
                    <c:v>46%</c:v>
                  </c:pt>
                  <c:pt idx="4">
                    <c:v>7%</c:v>
                  </c:pt>
                  <c:pt idx="5">
                    <c:v>16%</c:v>
                  </c:pt>
                  <c:pt idx="6">
                    <c:v>12%</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50</c:v>
                </c:pt>
                <c:pt idx="1">
                  <c:v>44</c:v>
                </c:pt>
                <c:pt idx="2">
                  <c:v>5</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60</c:v>
                </c:pt>
                <c:pt idx="1">
                  <c:v>36</c:v>
                </c:pt>
                <c:pt idx="2">
                  <c:v>3</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82%</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0.79</c:v>
                </c:pt>
                <c:pt idx="1">
                  <c:v>0.81</c:v>
                </c:pt>
                <c:pt idx="2">
                  <c:v>0.88</c:v>
                </c:pt>
                <c:pt idx="3">
                  <c:v>0.84</c:v>
                </c:pt>
                <c:pt idx="4">
                  <c:v>0.78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45010676-F4F9-42B3-A713-0F486E11FD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A46CEBF6-3776-434B-82B5-6DBDB0DFC6D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46681AE3-9555-4499-A47C-812C1CA64B9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B3D04C8B-9D6F-45C4-8BA4-7BD64A6EC19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0.21</c:v>
                </c:pt>
                <c:pt idx="1">
                  <c:v>0.19</c:v>
                </c:pt>
                <c:pt idx="2">
                  <c:v>0.12</c:v>
                </c:pt>
                <c:pt idx="3">
                  <c:v>0.16</c:v>
                </c:pt>
                <c:pt idx="4">
                  <c:v>0.22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79%</c:v>
                  </c:pt>
                  <c:pt idx="1">
                    <c:v>81%</c:v>
                  </c:pt>
                  <c:pt idx="2">
                    <c:v>88%</c:v>
                  </c:pt>
                  <c:pt idx="3">
                    <c:v>84%</c:v>
                  </c:pt>
                  <c:pt idx="4">
                    <c:v>78%</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YORKSHIRE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YORKSHIRE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YORKSHIRE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YORKSHIRE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SOUTH YORKSHIRE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SOUTH YORKSHIRE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73835715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foot check as part of their last annual review
Having confidence in managing their diabetes day-to-day
Healthcare professionals providing information about the potential complications of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624804"/>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192563330"/>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8369776"/>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SOUTH YORKSHIRE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23638209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63394433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92% of respondents who were marked as Type 1 in the sample selected ‘Type 1’, 6% selected ‘Type 2’, 2% selected ‘Other’ and 1%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4% selected ‘Type 1’, 2% selected ‘Other’ and 3%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(391); Type 2, ICS (568)).</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829650687"/>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372818495"/>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4103057756"/>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1233787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8265019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(341); Type 2, National (19,941), ICS (473))</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27818424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59179178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(352); Type 2, National (22,278), ICS (525))</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95666377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1921164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(324); Type 2, National (21,082), ICS (487))</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109958990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18996209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(391); Type 2, National (24,180), ICS (563))</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004919449"/>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811675159"/>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2664610311"/>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269949817"/>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79464291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(381); Type 2, National (22,482), ICS (540))</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3042111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07696329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86631534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400031008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29531747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0224656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50459507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77903658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21013424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(383); Type 2, National (22,670), ICS (546))</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86957166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78149791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73004008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357114348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368276551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67450829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23857545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75157863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76285273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(387); Type 2, National (24,076), ICS (562))</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14841552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77057149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04381846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73979019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8426867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305385104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46671019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4190907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(389); Type 2, National (24,153), ICS (565))</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99006916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244922059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355352697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145360060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21761894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428551814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98212009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45899794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48959099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(389); Type 2, National (24,135), ICS (566))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3790604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196082027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9069200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407253271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89298252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86540130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4001314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83492996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13130990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(390); Type 2, National (24,084), ICS (567))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68524153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82074813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78971501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49670756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17695336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83296881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24732132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2078470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06296761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(388); Type 2, National (24,070), ICS (564))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85614787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782886304"/>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99438769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786025084"/>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3985732467"/>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50446300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068070122"/>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56321969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45873750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(391); Type 2, National (24,260), ICS (570))</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89598923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418548828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58752823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36868208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59404358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08180587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86060951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7921317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428552289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(390); Type 2, National (24,267), ICS (569))</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53005674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244716191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166730669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88103703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19485962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01374117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9216645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407585524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32880282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(388); Type 2, National (24,196), ICS (568))</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75247040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7530535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59661712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(390); Type 2, National (24,019), ICS (561))</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82040813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82805536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(188); Type 2, National (11,860), ICS (275))</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82474111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858707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(377); Type 2, National (21,228), ICS (504))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81856606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27877208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(368); Type 2, National (20,915), ICS (497))</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68542909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22050757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(345); Type 2, National (20,086), ICS (492))</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35704367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19860080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(362); Type 2, National (21,890), ICS (519))</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217768518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6071417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(353); Type 2, National (18,585), ICS (449))</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299661582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88068616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93364536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70440092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93759943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31934615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1127210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50777548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(372); Type 2, National (22,580), ICS (534))</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346371680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445596325"/>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222937515"/>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984479352"/>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422585622"/>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86835722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(286); Type 2, National (12,350), ICS (296))</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400070250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49756860"/>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19930783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12606980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80260685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81080285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86500475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8471448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(380); Type 2, National (10,911), ICS (238))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1789759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67358039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06315938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80226509"/>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034624920"/>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859533404"/>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851644002"/>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(382))</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76980882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67228262"/>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051380138"/>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376839843"/>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500507686"/>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707557777"/>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(544))</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SOUTH YORKSHIRE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2,501</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963</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39%</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391</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572</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1,005</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1,496</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291746525"/>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3904511356"/>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180059532"/>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909723398"/>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4180176233"/>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4162037064"/>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1471581771"/>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SOUTH YORKSHIRE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26015290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having a conversation about what would happen next with their diabetes care at the time of diagnosis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973073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55221154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urine test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3270256"/>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1902</TotalTime>
  <Words>5288</Words>
  <Application>Microsoft Office PowerPoint</Application>
  <PresentationFormat>Widescreen</PresentationFormat>
  <Paragraphs>806</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Arial</vt:lpstr>
      <vt:lpstr>Arial (Body)</vt:lpstr>
      <vt:lpstr>Wingdings 3</vt:lpstr>
      <vt:lpstr>Segoe UI</vt:lpstr>
      <vt:lpstr>HelveticaNeueLT Std Lt Cn</vt:lpstr>
      <vt:lpstr>Roboto</vt:lpstr>
      <vt:lpstr>Wingdings</vt:lpstr>
      <vt:lpstr>Barlow</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174</cp:revision>
  <cp:lastPrinted>2024-09-17T13:37:47Z</cp:lastPrinted>
  <dcterms:created xsi:type="dcterms:W3CDTF">2024-06-17T14:42:21Z</dcterms:created>
  <dcterms:modified xsi:type="dcterms:W3CDTF">2024-12-04T15:00:17Z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